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7B47F1-C3AC-4F44-BC43-D12AA383D3C0}">
  <a:tblStyle styleId="{727B47F1-C3AC-4F44-BC43-D12AA383D3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abr.com/ru/company/lanit/blog/562484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https://habr.com/ru/company/lanit/blog/562484/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7ecd2af1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7ecd2af1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86907ef0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86907ef0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86907ef0e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86907ef0e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86907ef0e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86907ef0e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86907ef0e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86907ef0e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7ecd2af1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7ecd2af1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7ecd2af1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7ecd2af1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7ecd2af1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7ecd2af1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70fcc919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70fcc91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7ecd2af1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7ecd2af1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a07d8f4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a07d8f4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70fcc919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70fcc919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2a07d8f4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2a07d8f4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2a07d8f4e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2a07d8f4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a07d8f4e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2a07d8f4e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7ecd2af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7ecd2af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7ecd2af1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7ecd2af1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Брукс “Мифический человеко-месяц”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7ecd2af1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7ecd2af1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Bell Labs в 1969 выпустили UNIX.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1b427f0e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a1b427f0e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habr.com/ru/articles/984090/" TargetMode="External"/><Relationship Id="rId4" Type="http://schemas.openxmlformats.org/officeDocument/2006/relationships/hyperlink" Target="https://habr.com/ru/articles/984090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Relationship Id="rId4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habr.com/ru/companies/lanit/articles/562484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upload.wikimedia.org/wikipedia/commons/1/1b/Linux_Distribution_Timeline.svg" TargetMode="External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Relationship Id="rId4" Type="http://schemas.openxmlformats.org/officeDocument/2006/relationships/image" Target="../media/image16.jpg"/><Relationship Id="rId9" Type="http://schemas.openxmlformats.org/officeDocument/2006/relationships/hyperlink" Target="https://habr.com/ru/companies/lanit/articles/516330/" TargetMode="External"/><Relationship Id="rId5" Type="http://schemas.openxmlformats.org/officeDocument/2006/relationships/image" Target="../media/image21.jpg"/><Relationship Id="rId6" Type="http://schemas.openxmlformats.org/officeDocument/2006/relationships/image" Target="../media/image17.jpg"/><Relationship Id="rId7" Type="http://schemas.openxmlformats.org/officeDocument/2006/relationships/image" Target="../media/image19.jpg"/><Relationship Id="rId8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6.jpg"/><Relationship Id="rId5" Type="http://schemas.openxmlformats.org/officeDocument/2006/relationships/hyperlink" Target="https://habr.com/ru/articles/687284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g"/><Relationship Id="rId4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habr.com/ru/companies/mws/articles/527976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hyperlink" Target="https://habr.com/ru/companies/ruvds/articles/961004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52925"/>
            <a:ext cx="8520600" cy="9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История ОС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913" y="1255025"/>
            <a:ext cx="6284169" cy="35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Разновидности UNIX</a:t>
            </a:r>
            <a:endParaRPr sz="2500"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560525"/>
            <a:ext cx="5998120" cy="409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6517975" y="807125"/>
            <a:ext cx="26418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Язык C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TCP/IP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Bash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POSIX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GNU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GNU/Linux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DOS (Disk </a:t>
            </a:r>
            <a:r>
              <a:rPr lang="en" sz="2500"/>
              <a:t>Operating</a:t>
            </a:r>
            <a:r>
              <a:rPr lang="en" sz="2500"/>
              <a:t> System)</a:t>
            </a:r>
            <a:endParaRPr sz="2500"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Intel 8080 =&gt; CP/M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Intel 8086 =&gt; QDOS =&gt; MS DOS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724" y="2292557"/>
            <a:ext cx="3858575" cy="2571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Хронология</a:t>
            </a:r>
            <a:endParaRPr sz="2500"/>
          </a:p>
        </p:txBody>
      </p:sp>
      <p:pic>
        <p:nvPicPr>
          <p:cNvPr id="133" name="Google Shape;133;p24" title="o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89" y="560525"/>
            <a:ext cx="8764223" cy="45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Виды ОС</a:t>
            </a:r>
            <a:endParaRPr sz="2500"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789125"/>
            <a:ext cx="5940900" cy="19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монолит (Linux, Windows, MacOS)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микроядерная (QNX, Minix, KasperskyOS)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гибридная (BeOS, Haiku)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1136"/>
            <a:ext cx="9144003" cy="2339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Zircon</a:t>
            </a:r>
            <a:endParaRPr sz="2500"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560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микроядро (для упрощения портирования на кучу устройств)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больше capabilities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гибкий ABI через контракты (упрощение поддержки драйверов)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Flutter вместо Electron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MicroFuchsia уже в Android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208850" y="4789500"/>
            <a:ext cx="852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Flutter, Fuchsia, Zircon, ChromeOS, Aluminium OS, WGPU, Tensor Modem, RIL, SeL4, FIDL будущее Андроида и других О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С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Основатели GNU/Linux</a:t>
            </a:r>
            <a:endParaRPr sz="2500"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675" y="712925"/>
            <a:ext cx="3073856" cy="427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956" y="712925"/>
            <a:ext cx="2852116" cy="42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Составные части</a:t>
            </a:r>
            <a:endParaRPr sz="2500"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865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Загрузчик (lilo/grub)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Ядро (kernel)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Система инициализации (sysvinit/systemd/upstart)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Оболочка и системные утилиты (bash, cd, ls, man)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GUI (KDE, GNOME, Cinnamon, XFCE)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Установщик пакетов (deb/apt/rpm/apk)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GNU/Linux</a:t>
            </a:r>
            <a:endParaRPr sz="2500"/>
          </a:p>
        </p:txBody>
      </p:sp>
      <p:graphicFrame>
        <p:nvGraphicFramePr>
          <p:cNvPr id="166" name="Google Shape;166;p29"/>
          <p:cNvGraphicFramePr/>
          <p:nvPr/>
        </p:nvGraphicFramePr>
        <p:xfrm>
          <a:off x="287963" y="6878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{727B47F1-C3AC-4F44-BC43-D12AA383D3C0}</a:tableStyleId>
              </a:tblPr>
              <a:tblGrid>
                <a:gridCol w="1384225"/>
                <a:gridCol w="2260400"/>
                <a:gridCol w="2601450"/>
                <a:gridCol w="2322000"/>
              </a:tblGrid>
              <a:tr h="51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Пакетный менеджер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Специализация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Примеры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83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Debian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deb/apt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Популярность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Ubuntu, SteamOS, Knoppix, Kali, Mint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66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Red Hat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rpm/yum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Коммерческая поддержка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openSUSE, CentOS, Fedora, ALT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48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Arch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pacman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Rolling release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Antergos, Manjaro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Gentoo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portage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Полный контроль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Chromium OS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3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CoreOS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-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Оркестраторы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Flatcar, Bottlerocket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3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Alpine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apk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Среда для контейнеров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7" name="Google Shape;167;p29"/>
          <p:cNvSpPr txBox="1"/>
          <p:nvPr/>
        </p:nvSpPr>
        <p:spPr>
          <a:xfrm>
            <a:off x="287975" y="4774200"/>
            <a:ext cx="54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Многообразие Linux-дистрибутивов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Дерево дистрибутивов GNU/Linux</a:t>
            </a:r>
            <a:endParaRPr sz="2500"/>
          </a:p>
        </p:txBody>
      </p:sp>
      <p:sp>
        <p:nvSpPr>
          <p:cNvPr id="173" name="Google Shape;173;p30"/>
          <p:cNvSpPr txBox="1"/>
          <p:nvPr/>
        </p:nvSpPr>
        <p:spPr>
          <a:xfrm>
            <a:off x="276238" y="4774200"/>
            <a:ext cx="85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Linux distribution timeline</a:t>
            </a:r>
            <a:endParaRPr sz="1200"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560525"/>
            <a:ext cx="8006278" cy="41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GUI</a:t>
            </a:r>
            <a:endParaRPr sz="2500"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88" y="560530"/>
            <a:ext cx="2927874" cy="16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063" y="560530"/>
            <a:ext cx="2927874" cy="164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0738" y="560530"/>
            <a:ext cx="2927876" cy="1653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488" y="2560505"/>
            <a:ext cx="2927874" cy="1646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8062" y="2556870"/>
            <a:ext cx="2927876" cy="165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7638" y="2556880"/>
            <a:ext cx="2927874" cy="164612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/>
        </p:nvSpPr>
        <p:spPr>
          <a:xfrm>
            <a:off x="1286775" y="2215730"/>
            <a:ext cx="6051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KDE</a:t>
            </a:r>
            <a:endParaRPr/>
          </a:p>
        </p:txBody>
      </p:sp>
      <p:sp>
        <p:nvSpPr>
          <p:cNvPr id="187" name="Google Shape;187;p31"/>
          <p:cNvSpPr txBox="1"/>
          <p:nvPr/>
        </p:nvSpPr>
        <p:spPr>
          <a:xfrm>
            <a:off x="1269828" y="4224755"/>
            <a:ext cx="6051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Xfce</a:t>
            </a:r>
            <a:endParaRPr/>
          </a:p>
        </p:txBody>
      </p:sp>
      <p:sp>
        <p:nvSpPr>
          <p:cNvPr id="188" name="Google Shape;188;p31"/>
          <p:cNvSpPr txBox="1"/>
          <p:nvPr/>
        </p:nvSpPr>
        <p:spPr>
          <a:xfrm>
            <a:off x="4039338" y="4224755"/>
            <a:ext cx="9636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Pantheon</a:t>
            </a:r>
            <a:endParaRPr/>
          </a:p>
        </p:txBody>
      </p:sp>
      <p:sp>
        <p:nvSpPr>
          <p:cNvPr id="189" name="Google Shape;189;p31"/>
          <p:cNvSpPr txBox="1"/>
          <p:nvPr/>
        </p:nvSpPr>
        <p:spPr>
          <a:xfrm>
            <a:off x="7201275" y="4217505"/>
            <a:ext cx="6729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LXDE</a:t>
            </a:r>
            <a:endParaRPr/>
          </a:p>
        </p:txBody>
      </p:sp>
      <p:sp>
        <p:nvSpPr>
          <p:cNvPr id="190" name="Google Shape;190;p31"/>
          <p:cNvSpPr txBox="1"/>
          <p:nvPr/>
        </p:nvSpPr>
        <p:spPr>
          <a:xfrm>
            <a:off x="4073988" y="2213918"/>
            <a:ext cx="9282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GNOME</a:t>
            </a:r>
            <a:endParaRPr/>
          </a:p>
        </p:txBody>
      </p:sp>
      <p:sp>
        <p:nvSpPr>
          <p:cNvPr id="191" name="Google Shape;191;p31"/>
          <p:cNvSpPr txBox="1"/>
          <p:nvPr/>
        </p:nvSpPr>
        <p:spPr>
          <a:xfrm>
            <a:off x="7055175" y="2217543"/>
            <a:ext cx="999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Cinnamon</a:t>
            </a:r>
            <a:endParaRPr/>
          </a:p>
        </p:txBody>
      </p:sp>
      <p:sp>
        <p:nvSpPr>
          <p:cNvPr id="192" name="Google Shape;192;p31"/>
          <p:cNvSpPr txBox="1"/>
          <p:nvPr/>
        </p:nvSpPr>
        <p:spPr>
          <a:xfrm>
            <a:off x="125400" y="4774200"/>
            <a:ext cx="85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9"/>
              </a:rPr>
              <a:t>Как устроена графика в Linux: обзор различных сред оформления рабочего стола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75" y="130600"/>
            <a:ext cx="349112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800" y="609600"/>
            <a:ext cx="4762500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681575" y="3194025"/>
            <a:ext cx="1378500" cy="161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В начале было слово, и слово было 2 байта</a:t>
            </a:r>
            <a:endParaRPr sz="25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937474" cy="24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2274" y="1170125"/>
            <a:ext cx="5749326" cy="279561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152400" y="4774200"/>
            <a:ext cx="85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Ферритовый ROM для самых маленьких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ENIAC (50-е)</a:t>
            </a:r>
            <a:endParaRPr sz="250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000106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206" y="1170125"/>
            <a:ext cx="3527394" cy="3353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Транзисторы и интегральные схемы (60-е)</a:t>
            </a:r>
            <a:endParaRPr sz="2500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31464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6264" y="1170125"/>
            <a:ext cx="2955336" cy="3647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IBM 1401</a:t>
            </a:r>
            <a:endParaRPr sz="250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50" y="624600"/>
            <a:ext cx="7343100" cy="42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IBM System/360</a:t>
            </a:r>
            <a:endParaRPr sz="2500"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560525"/>
            <a:ext cx="5629800" cy="3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</a:rPr>
              <a:t>Пакетный режим</a:t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</a:rPr>
              <a:t>Многозадачность</a:t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</a:rPr>
              <a:t>Разделение полномочий</a:t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</a:rPr>
              <a:t>Файловые системы</a:t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Драйвера оборудования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234550" y="4789500"/>
            <a:ext cx="852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System/360: проект, едва не погубивший IBM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1924" y="0"/>
            <a:ext cx="2612100" cy="391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 title="Получено очков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6426" y="1791386"/>
            <a:ext cx="3432699" cy="2122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PDP-7 &amp; UNIX</a:t>
            </a:r>
            <a:endParaRPr sz="2500"/>
          </a:p>
        </p:txBody>
      </p:sp>
      <p:pic>
        <p:nvPicPr>
          <p:cNvPr id="105" name="Google Shape;105;p20" title="35882f70eb2c5dd2019c92e61282fa7f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3742" y="0"/>
            <a:ext cx="5750259" cy="46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222800" y="4774200"/>
            <a:ext cx="85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Кен Томпсон о взломе замков и рождении Unix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PDP-7 &amp; UNIX</a:t>
            </a:r>
            <a:endParaRPr sz="2500"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78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POSIX </a:t>
            </a:r>
            <a:r>
              <a:rPr lang="en">
                <a:solidFill>
                  <a:schemeClr val="dk1"/>
                </a:solidFill>
              </a:rPr>
              <a:t>(Portable Operating System Interface)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Многопользовательность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Многозадачность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Мультиплатформенность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Командная оболочка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Утилиты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Конвейер программ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Всё файлы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000" y="1627275"/>
            <a:ext cx="4688300" cy="35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